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25C07AC-A75D-4CFE-956B-FED28DF374F6}">
  <a:tblStyle styleId="{A25C07AC-A75D-4CFE-956B-FED28DF374F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3" Type="http://schemas.openxmlformats.org/officeDocument/2006/relationships/image" Target="../media/image20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Relationship Id="rId8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27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Relationship Id="rId8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52600"/>
            <a:ext cx="91440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964050" y="1602600"/>
            <a:ext cx="72159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en-GB" sz="6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WEST COAST</a:t>
            </a:r>
            <a:r>
              <a:rPr b="1" lang="en-GB" sz="6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TECH TREK 2018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505200"/>
            <a:ext cx="9144000" cy="163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1" type="body"/>
          </p:nvPr>
        </p:nvSpPr>
        <p:spPr>
          <a:xfrm>
            <a:off x="405000" y="1192975"/>
            <a:ext cx="3675000" cy="2145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GB" sz="1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Thursday, December 7th:</a:t>
            </a:r>
            <a:r>
              <a:rPr lang="en-GB" sz="14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400">
                <a:latin typeface="Roboto"/>
                <a:ea typeface="Roboto"/>
                <a:cs typeface="Roboto"/>
                <a:sym typeface="Roboto"/>
              </a:rPr>
              <a:t>Registration Opens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GB" sz="1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Saturday, December 23rd: </a:t>
            </a:r>
            <a:r>
              <a:rPr lang="en-GB" sz="1400">
                <a:latin typeface="Roboto"/>
                <a:ea typeface="Roboto"/>
                <a:cs typeface="Roboto"/>
                <a:sym typeface="Roboto"/>
              </a:rPr>
              <a:t>Registration Ends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GB" sz="1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Monday, January 22nd: </a:t>
            </a:r>
            <a:r>
              <a:rPr lang="en-GB" sz="1400">
                <a:latin typeface="Roboto"/>
                <a:ea typeface="Roboto"/>
                <a:cs typeface="Roboto"/>
                <a:sym typeface="Roboto"/>
              </a:rPr>
              <a:t>Resume books sent to companies</a:t>
            </a:r>
          </a:p>
          <a:p>
            <a:pPr indent="-317500" lvl="0" marL="457200">
              <a:spcBef>
                <a:spcPts val="0"/>
              </a:spcBef>
              <a:buSzPts val="1400"/>
              <a:buFont typeface="Roboto"/>
              <a:buChar char="●"/>
            </a:pPr>
            <a:r>
              <a:rPr lang="en-GB" sz="1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Thursday, January 25th: </a:t>
            </a:r>
            <a:r>
              <a:rPr lang="en-GB" sz="1400">
                <a:latin typeface="Roboto"/>
                <a:ea typeface="Roboto"/>
                <a:cs typeface="Roboto"/>
                <a:sym typeface="Roboto"/>
              </a:rPr>
              <a:t>Depart for West Coast Tech Trek!</a:t>
            </a:r>
          </a:p>
        </p:txBody>
      </p:sp>
      <p:sp>
        <p:nvSpPr>
          <p:cNvPr id="65" name="Shape 6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GB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Key </a:t>
            </a:r>
            <a:r>
              <a:rPr lang="en-GB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Dates and Tentative Trek Agenda</a:t>
            </a:r>
          </a:p>
        </p:txBody>
      </p:sp>
      <p:graphicFrame>
        <p:nvGraphicFramePr>
          <p:cNvPr id="66" name="Shape 66"/>
          <p:cNvGraphicFramePr/>
          <p:nvPr/>
        </p:nvGraphicFramePr>
        <p:xfrm>
          <a:off x="5141975" y="1263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{A25C07AC-A75D-4CFE-956B-FED28DF374F6}</a:tableStyleId>
              </a:tblPr>
              <a:tblGrid>
                <a:gridCol w="1667125"/>
                <a:gridCol w="2007875"/>
              </a:tblGrid>
              <a:tr h="255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Date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City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</a:tr>
              <a:tr h="255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Thursday, 1/25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Depart BOS to SEA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55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Friday (Day), 1/26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All day company visits in Seattle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55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Friday (Evening), 1/26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Dinner/Alumni Happy Hour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55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Friday - Saturday, 1/26-27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Hang out in Seattle or Fly to SF!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55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Sunday (Evening), 1/28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Arrive in SF 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55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Monday (Day), 1/29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All day company visits in SF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55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Monday (Evening), 1/29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Dinner/Alumni Happy Hour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55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Tuesday (Day), 1/30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All day company visits in SF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55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Tuesday (Evening), 1/30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Fly out to LA/Arrive in LA 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61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Wednesday (Day), 1/31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All day company visits in LA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65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Wednesday (Afternoon/Evening)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Fly back to BOS or PARK CITY, UTAH for SLOANDANCE 2018!!!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00" y="4800150"/>
            <a:ext cx="3810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612075" y="4874025"/>
            <a:ext cx="59703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i="1" lang="en-GB" sz="800"/>
              <a:t>*</a:t>
            </a:r>
            <a:r>
              <a:rPr i="1" lang="en-GB" sz="800"/>
              <a:t>We are in the process of finalizing the rest of the companies for the visit</a:t>
            </a:r>
          </a:p>
        </p:txBody>
      </p:sp>
      <p:cxnSp>
        <p:nvCxnSpPr>
          <p:cNvPr id="69" name="Shape 69"/>
          <p:cNvCxnSpPr/>
          <p:nvPr/>
        </p:nvCxnSpPr>
        <p:spPr>
          <a:xfrm flipH="1" rot="10800000">
            <a:off x="511050" y="3424425"/>
            <a:ext cx="3836400" cy="1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70" name="Shape 70"/>
          <p:cNvSpPr txBox="1"/>
          <p:nvPr>
            <p:ph idx="1" type="body"/>
          </p:nvPr>
        </p:nvSpPr>
        <p:spPr>
          <a:xfrm>
            <a:off x="383475" y="3567050"/>
            <a:ext cx="3675000" cy="395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ts val="1400"/>
              <a:buFont typeface="Roboto"/>
              <a:buChar char="●"/>
            </a:pPr>
            <a:r>
              <a:rPr lang="en-GB" sz="1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Company Interviews to be mindful of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-GB" sz="1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876250" y="3908600"/>
            <a:ext cx="3675000" cy="395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Jan 22-23 - Amazon PM/PMT/RLD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Jan 24-25 - Amazon OPs/PGM 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Jan 25 - Cisco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6688" y="107538"/>
            <a:ext cx="10382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6688" y="107538"/>
            <a:ext cx="103822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900" y="4800150"/>
            <a:ext cx="3810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GB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Costs &amp; Expectations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387900" y="1192963"/>
            <a:ext cx="3675000" cy="440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GB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Costs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831150" y="1775900"/>
            <a:ext cx="3675000" cy="3140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Follow Sloan Values through the entirety of the trek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Dress code: Business casuals</a:t>
            </a:r>
          </a:p>
          <a:p>
            <a:pPr indent="-317500" lvl="1" marL="914400" rtl="0">
              <a:spcBef>
                <a:spcPts val="0"/>
              </a:spcBef>
              <a:buClr>
                <a:srgbClr val="666666"/>
              </a:buClr>
              <a:buSzPts val="1400"/>
              <a:buFont typeface="Roboto"/>
              <a:buChar char="○"/>
            </a:pPr>
            <a:r>
              <a:rPr lang="en-GB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Since we are visiting tech companies, it’s not necessary to dress up in formals</a:t>
            </a:r>
          </a:p>
          <a:p>
            <a:pPr indent="0" lvl="0" marL="0" rtl="0" algn="just">
              <a:spcBef>
                <a:spcPts val="0"/>
              </a:spcBef>
              <a:buNone/>
            </a:pPr>
            <a:r>
              <a:rPr i="1" lang="en-GB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We recommend getting to Seattle the night before (Jan. 25th) so there is no delay in starting the trek.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4831142" y="1192963"/>
            <a:ext cx="3675000" cy="440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GB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Expectations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87900" y="1775900"/>
            <a:ext cx="3675000" cy="3140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"/>
              <a:buChar char="●"/>
            </a:pPr>
            <a:r>
              <a:rPr lang="en-GB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Trek Fee: $100 through Sloan Groups (company thank you gifts, commute between companies in each respective city (uber/lyft),</a:t>
            </a: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"/>
              <a:buChar char="●"/>
            </a:pPr>
            <a:r>
              <a:rPr lang="en-GB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Deposit: $100 through Sloan Groups   </a:t>
            </a:r>
            <a:r>
              <a:rPr b="1" lang="en-GB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(refundable on completion of attendance)</a:t>
            </a:r>
            <a:r>
              <a:rPr lang="en-GB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"/>
              <a:buChar char="●"/>
            </a:pPr>
            <a:r>
              <a:rPr lang="en-GB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Transportation from Airport to Hotel/Lodging is NOT included</a:t>
            </a: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"/>
              <a:buChar char="●"/>
            </a:pPr>
            <a:r>
              <a:rPr lang="en-GB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Accommodations: NOT INCLUDED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"/>
              <a:buChar char="○"/>
            </a:pPr>
            <a:r>
              <a:rPr lang="en-GB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Seattle: ~$50/night for Triple Occupancy 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"/>
              <a:buChar char="○"/>
            </a:pPr>
            <a:r>
              <a:rPr lang="en-GB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San Francisco: ~$75/night for Triple Occupancy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"/>
              <a:buChar char="○"/>
            </a:pPr>
            <a:r>
              <a:rPr lang="en-GB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Los Angeles: ~50/night for Triple Occupancy</a:t>
            </a:r>
          </a:p>
          <a:p>
            <a:pPr indent="-298450" lvl="1" marL="914400" rtl="0">
              <a:spcBef>
                <a:spcPts val="0"/>
              </a:spcBef>
              <a:buClr>
                <a:srgbClr val="666666"/>
              </a:buClr>
              <a:buSzPts val="1100"/>
              <a:buFont typeface="Roboto"/>
              <a:buChar char="○"/>
            </a:pPr>
            <a:r>
              <a:rPr lang="en-GB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Airbnb may be organized after final list of attendees is determined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Potential Company Visits -  Seattle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6688" y="107538"/>
            <a:ext cx="103822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6375" y="1651775"/>
            <a:ext cx="1515125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6650" y="1522576"/>
            <a:ext cx="1143002" cy="1143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22263" y="3182868"/>
            <a:ext cx="1038225" cy="103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8350" y="1583867"/>
            <a:ext cx="2774025" cy="1020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16700" y="2946700"/>
            <a:ext cx="3000068" cy="13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540300" y="1192963"/>
            <a:ext cx="3675000" cy="440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buNone/>
            </a:pPr>
            <a:r>
              <a:rPr lang="en-GB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San Francisco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5082250" y="1192963"/>
            <a:ext cx="3675000" cy="440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buNone/>
            </a:pPr>
            <a:r>
              <a:rPr lang="en-GB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Palo Alto/San Jose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3253" y="1871100"/>
            <a:ext cx="1644500" cy="9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2525" y="1970247"/>
            <a:ext cx="1248574" cy="826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2227" y="2942250"/>
            <a:ext cx="925725" cy="9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99725" y="3000850"/>
            <a:ext cx="790925" cy="7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66249" y="1938200"/>
            <a:ext cx="925725" cy="65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5100" y="2863851"/>
            <a:ext cx="1344131" cy="55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5100" y="3666951"/>
            <a:ext cx="1301525" cy="27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89600" y="2028275"/>
            <a:ext cx="611375" cy="6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261000" y="2956821"/>
            <a:ext cx="2236600" cy="1727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538225" y="2982900"/>
            <a:ext cx="1644500" cy="4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54700" y="4166625"/>
            <a:ext cx="1834125" cy="6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36688" y="107538"/>
            <a:ext cx="1038225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Potential Company Visits -  San Francisco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Potential Company Visits -  Los Angeles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500" y="1170125"/>
            <a:ext cx="2317325" cy="87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3175" y="1170125"/>
            <a:ext cx="1031174" cy="103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3473550" y="2135821"/>
            <a:ext cx="12348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Honey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2700" y="1270575"/>
            <a:ext cx="2863625" cy="67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6">
            <a:alphaModFix/>
          </a:blip>
          <a:srcRect b="30500" l="0" r="0" t="31407"/>
          <a:stretch/>
        </p:blipFill>
        <p:spPr>
          <a:xfrm>
            <a:off x="2772238" y="2728138"/>
            <a:ext cx="286362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7500" y="2507887"/>
            <a:ext cx="1793549" cy="95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36688" y="107538"/>
            <a:ext cx="103822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18263" y="2440899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23025" y="3756549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5482" y="3664757"/>
            <a:ext cx="1234800" cy="12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178257" y="3982113"/>
            <a:ext cx="2051590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52600"/>
            <a:ext cx="91440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505200"/>
            <a:ext cx="9144000" cy="16383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>
            <a:off x="0" y="12"/>
            <a:ext cx="9144000" cy="5143500"/>
          </a:xfrm>
          <a:prstGeom prst="rect">
            <a:avLst/>
          </a:prstGeom>
          <a:solidFill>
            <a:srgbClr val="999999">
              <a:alpha val="8385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311700" y="2361300"/>
            <a:ext cx="7737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-GB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For any other info, contact: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GB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Adeel Mallick - amallick@mit.edu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GB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Talha</a:t>
            </a:r>
            <a:r>
              <a:rPr b="1" lang="en-GB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Aftab - maftab@mit.edu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GB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Pauline Coherco - pcoherco@mit.edu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GB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Pete Horgan - peterh@mit.edu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GB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Bahar Alipour - alipour@mit.edu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GB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Chandrika Maheshwari - chandrika@sloan.mit.edu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964050" y="1393200"/>
            <a:ext cx="7215900" cy="13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-GB" sz="6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